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5" r:id="rId8"/>
    <p:sldId id="26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2">
                    <a:lumMod val="50000"/>
                  </a:schemeClr>
                </a:solidFill>
              </a:defRPr>
            </a:lvl1pPr>
          </a:lstStyle>
          <a:p>
            <a:fld id="{F6E0E8E6-B6EB-498A-BC29-48D81AAAA5B6}" type="datetimeFigureOut">
              <a:rPr lang="en-US" dirty="0"/>
              <a:t>4/25/2020</a:t>
            </a:fld>
            <a:endParaRPr lang="en-US" dirty="0"/>
          </a:p>
        </p:txBody>
      </p:sp>
      <p:sp>
        <p:nvSpPr>
          <p:cNvPr id="5" name="Footer Placeholder 4"/>
          <p:cNvSpPr>
            <a:spLocks noGrp="1"/>
          </p:cNvSpPr>
          <p:nvPr>
            <p:ph type="ftr" sz="quarter" idx="11"/>
          </p:nvPr>
        </p:nvSpPr>
        <p:spPr>
          <a:xfrm rot="21420000">
            <a:off x="-9144" y="4882896"/>
            <a:ext cx="4050792" cy="1197864"/>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D041493-8214-4CD3-9E66-4A7CE0239274}" type="datetimeFigureOut">
              <a:rPr lang="en-US" dirty="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D45397E-FD2D-4D0A-B33C-2E5AEFAED143}" type="datetimeFigureOut">
              <a:rPr lang="en-US" dirty="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E15092E-80DC-4992-A0D4-E74F7FC3042B}" type="datetimeFigureOut">
              <a:rPr lang="en-US" dirty="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569A4C6-EA06-4AF0-A839-1839C57399A0}" type="datetimeFigureOut">
              <a:rPr lang="en-US" dirty="0"/>
              <a:t>4/25/2020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BF0C016-2580-485A-AC4B-4452BC379743}" type="datetimeFigureOut">
              <a:rPr lang="en-US" dirty="0"/>
              <a:t>4/25/2020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F0C8E6-7044-439E-9AE7-82A0C81AB0F0}" type="datetimeFigureOut">
              <a:rPr lang="en-US" dirty="0"/>
              <a:t>4/25/2020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E95F70E-5DFF-42EC-93B3-07D70D7ED1BD}" type="datetimeFigureOut">
              <a:rPr lang="en-US" dirty="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64520B5-A0C9-4D15-A71B-70A075D52D64}" type="datetimeFigureOut">
              <a:rPr lang="en-US" dirty="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F4A8B59-FD8C-464E-A2E0-D2DB42977C43}" type="datetimeFigureOut">
              <a:rPr lang="en-US" dirty="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12D0685-9E9F-46AF-8733-3458A4A5B67E}" type="datetimeFigureOut">
              <a:rPr lang="en-US" dirty="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19578A0-4252-4A4F-8A4C-4F80F1AD91FF}" type="datetimeFigureOut">
              <a:rPr lang="en-US" dirty="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DCDF071-3364-4AF2-8784-696D9E530376}" type="datetimeFigureOut">
              <a:rPr lang="en-US" dirty="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12E0C83B-2A0D-4895-8D19-F0DA28872F64}" type="datetimeFigureOut">
              <a:rPr lang="en-US" dirty="0"/>
              <a:t>4/25/2020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E32ACF0-C7E7-4CC8-840E-A2809FB4BDF6}" type="datetimeFigureOut">
              <a:rPr lang="en-US" dirty="0"/>
              <a:t>4/25/2020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B1B64FF-53E9-4519-AFEB-B5EAE0A6C098}" type="datetimeFigureOut">
              <a:rPr lang="en-US" dirty="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3D0605F-0999-49B8-97E8-A9F5FE66FD89}" type="datetimeFigureOut">
              <a:rPr lang="en-US" dirty="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2">
                    <a:lumMod val="50000"/>
                  </a:schemeClr>
                </a:solidFill>
              </a:defRPr>
            </a:lvl1pPr>
          </a:lstStyle>
          <a:p>
            <a:fld id="{61EAF71F-1A43-41B7-B605-0710A83174B7}" type="datetimeFigureOut">
              <a:rPr lang="en-US" dirty="0"/>
              <a:t>4/25/2020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2">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2">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ozdik.kz/ru/dictionary/translate/kk/ru/%D0%B8%D0%BD%D0%B2%D0%B5%D1%81%D1%82%D0%B8%D1%86%D0%B8%D1%8F%D0%BB%D0%B0%D1%83/"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21420000">
            <a:off x="845277" y="663859"/>
            <a:ext cx="9755187" cy="1011536"/>
          </a:xfrm>
        </p:spPr>
        <p:txBody>
          <a:bodyPr>
            <a:normAutofit/>
          </a:bodyPr>
          <a:lstStyle/>
          <a:p>
            <a:r>
              <a:rPr lang="kk-KZ" sz="3600" dirty="0" smtClean="0">
                <a:latin typeface="Times New Roman" panose="02020603050405020304" pitchFamily="18" charset="0"/>
                <a:cs typeface="Times New Roman" panose="02020603050405020304" pitchFamily="18" charset="0"/>
              </a:rPr>
              <a:t>Дәріс тақырыбы</a:t>
            </a:r>
            <a:endParaRPr lang="ru-RU" sz="36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rot="21420000">
            <a:off x="983406" y="2100162"/>
            <a:ext cx="9755187" cy="3373575"/>
          </a:xfrm>
        </p:spPr>
        <p:txBody>
          <a:bodyPr/>
          <a:lstStyle/>
          <a:p>
            <a:pPr algn="ctr">
              <a:spcAft>
                <a:spcPts val="0"/>
              </a:spcAft>
              <a:tabLst>
                <a:tab pos="-2286000" algn="l"/>
              </a:tabLst>
            </a:pPr>
            <a:r>
              <a:rPr lang="kk-KZ" b="1" i="1" u="sng" dirty="0">
                <a:solidFill>
                  <a:srgbClr val="FF0000"/>
                </a:solidFill>
                <a:latin typeface="Times New Roman" panose="02020603050405020304" pitchFamily="18" charset="0"/>
                <a:ea typeface="Times New Roman" panose="02020603050405020304" pitchFamily="18" charset="0"/>
              </a:rPr>
              <a:t>Табиғатты қорғаудағы шаралардың экономикалық жағынан қаржыландырудың тиімділігі</a:t>
            </a:r>
            <a:endParaRPr lang="ru-RU" sz="2400" b="1" i="1" u="sng" dirty="0">
              <a:solidFill>
                <a:srgbClr val="FF0000"/>
              </a:solidFill>
              <a:latin typeface="Times New Roman" panose="02020603050405020304" pitchFamily="18" charset="0"/>
              <a:ea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Дәріскер: Сагидолдина А.Ж.</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449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708338"/>
            <a:ext cx="10394707" cy="4666247"/>
          </a:xfrm>
        </p:spPr>
        <p:txBody>
          <a:bodyPr/>
          <a:lstStyle/>
          <a:p>
            <a:pPr indent="0" algn="just">
              <a:spcAft>
                <a:spcPts val="0"/>
              </a:spcAft>
              <a:buNone/>
              <a:tabLst>
                <a:tab pos="-2286000" algn="l"/>
              </a:tabLst>
            </a:pPr>
            <a:r>
              <a:rPr lang="kk-KZ" dirty="0" smtClean="0">
                <a:latin typeface="Times New Roman" panose="02020603050405020304" pitchFamily="18" charset="0"/>
                <a:ea typeface="Times New Roman" panose="02020603050405020304" pitchFamily="18" charset="0"/>
              </a:rPr>
              <a:t>	Табиғатты </a:t>
            </a:r>
            <a:r>
              <a:rPr lang="kk-KZ" dirty="0">
                <a:latin typeface="Times New Roman" panose="02020603050405020304" pitchFamily="18" charset="0"/>
                <a:ea typeface="Times New Roman" panose="02020603050405020304" pitchFamily="18" charset="0"/>
              </a:rPr>
              <a:t>қорғау жобаларының тиімділігінің экономикалық бағасы қаржыландыру тиімділігінің әмбебап тәсілдерімен сипатталады. Оның ерекшелігі ақша ағынынан тұрады. </a:t>
            </a:r>
            <a:endParaRPr lang="ru-RU" sz="1800" dirty="0">
              <a:latin typeface="Times New Roman" panose="02020603050405020304" pitchFamily="18" charset="0"/>
              <a:ea typeface="Times New Roman" panose="02020603050405020304" pitchFamily="18" charset="0"/>
            </a:endParaRPr>
          </a:p>
          <a:p>
            <a:pPr indent="0" algn="just">
              <a:spcAft>
                <a:spcPts val="0"/>
              </a:spcAft>
              <a:buNone/>
              <a:tabLst>
                <a:tab pos="-2286000" algn="l"/>
              </a:tabLst>
            </a:pPr>
            <a:r>
              <a:rPr lang="kk-KZ" b="1" i="1" u="sng" dirty="0">
                <a:solidFill>
                  <a:srgbClr val="FF0000"/>
                </a:solidFill>
                <a:latin typeface="Times New Roman" panose="02020603050405020304" pitchFamily="18" charset="0"/>
                <a:ea typeface="Times New Roman" panose="02020603050405020304" pitchFamily="18" charset="0"/>
              </a:rPr>
              <a:t>Экологиялық қаржыландыру </a:t>
            </a:r>
            <a:r>
              <a:rPr lang="kk-KZ" dirty="0">
                <a:latin typeface="Times New Roman" panose="02020603050405020304" pitchFamily="18" charset="0"/>
                <a:ea typeface="Times New Roman" panose="02020603050405020304" pitchFamily="18" charset="0"/>
              </a:rPr>
              <a:t>қоршаған орта қорларына ұзақ мерзімді қаржы бөлумен анықталады: экотехнологияға, экожабдықтарға, аймақтарды көгалдандыруға және тағы басқа. Ақша ағымы экологиялық жабдықтармен қамтамасыз ету, қоршаған ортаны ластаудағы төленетін шығындар мен экономикалық нұқсанның алдын алуды қаржыландырумен сипатталынады. </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729373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502276"/>
            <a:ext cx="10394707" cy="4872309"/>
          </a:xfrm>
        </p:spPr>
        <p:txBody>
          <a:bodyPr/>
          <a:lstStyle/>
          <a:p>
            <a:pPr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b="1" i="1" u="sng" dirty="0" smtClean="0">
                <a:solidFill>
                  <a:srgbClr val="FF0000"/>
                </a:solidFill>
                <a:latin typeface="Times New Roman" panose="02020603050405020304" pitchFamily="18" charset="0"/>
                <a:ea typeface="Times New Roman" panose="02020603050405020304" pitchFamily="18" charset="0"/>
              </a:rPr>
              <a:t>Инвестиция </a:t>
            </a:r>
            <a:r>
              <a:rPr lang="kk-KZ" dirty="0">
                <a:latin typeface="Times New Roman" panose="02020603050405020304" pitchFamily="18" charset="0"/>
                <a:ea typeface="Times New Roman" panose="02020603050405020304" pitchFamily="18" charset="0"/>
              </a:rPr>
              <a:t>туралы шешім қабылдау басқарудың ең маңызды және күрделі тапсырмаларының бірі болып отыр, ол есеп-қисап, іс-жүзінде кәсіпорын іс-әрекетінің барлық аспектісін, қорша,ан ортаның әлеуметтік-экономикалық сипаттамасынан бастап, өндірістік қуаты, материалдық ресурстардың және т.б. бар болуын қоса талап етеді. Инвестициялау жобаның барлық қолайлы сипаттамасына қарамастан, егер</a:t>
            </a:r>
            <a:r>
              <a:rPr lang="kk-KZ" dirty="0" smtClean="0">
                <a:latin typeface="Times New Roman" panose="02020603050405020304" pitchFamily="18" charset="0"/>
                <a:ea typeface="Times New Roman" panose="02020603050405020304" pitchFamily="18" charset="0"/>
              </a:rPr>
              <a:t>:</a:t>
            </a:r>
          </a:p>
          <a:p>
            <a:pPr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1) тауарлы тарату мен қызметтен түскен табыстан бөлінген қаржыны өтеу; </a:t>
            </a:r>
            <a:endParaRPr lang="kk-KZ" dirty="0" smtClean="0">
              <a:latin typeface="Times New Roman" panose="02020603050405020304" pitchFamily="18" charset="0"/>
              <a:ea typeface="Times New Roman" panose="02020603050405020304" pitchFamily="18" charset="0"/>
            </a:endParaRPr>
          </a:p>
          <a:p>
            <a:pPr indent="0" algn="just">
              <a:spcAft>
                <a:spcPts val="0"/>
              </a:spcAft>
              <a:buNone/>
            </a:pPr>
            <a:r>
              <a:rPr lang="kk-KZ" dirty="0" smtClean="0">
                <a:latin typeface="Times New Roman" panose="02020603050405020304" pitchFamily="18" charset="0"/>
                <a:ea typeface="Times New Roman" panose="02020603050405020304" pitchFamily="18" charset="0"/>
              </a:rPr>
              <a:t>	2</a:t>
            </a:r>
            <a:r>
              <a:rPr lang="kk-KZ" dirty="0">
                <a:latin typeface="Times New Roman" panose="02020603050405020304" pitchFamily="18" charset="0"/>
                <a:ea typeface="Times New Roman" panose="02020603050405020304" pitchFamily="18" charset="0"/>
              </a:rPr>
              <a:t>) фирма тілеген деңгейден кем емес инвестициялық рентабельділігін қамтамасыз етуінен пайда табу; </a:t>
            </a:r>
            <a:endParaRPr lang="kk-KZ" dirty="0" smtClean="0">
              <a:latin typeface="Times New Roman" panose="02020603050405020304" pitchFamily="18" charset="0"/>
              <a:ea typeface="Times New Roman" panose="02020603050405020304" pitchFamily="18" charset="0"/>
            </a:endParaRPr>
          </a:p>
          <a:p>
            <a:pPr indent="0" algn="just">
              <a:spcAft>
                <a:spcPts val="0"/>
              </a:spcAft>
              <a:buNone/>
            </a:pPr>
            <a:r>
              <a:rPr lang="kk-KZ" dirty="0" smtClean="0">
                <a:latin typeface="Times New Roman" panose="02020603050405020304" pitchFamily="18" charset="0"/>
                <a:ea typeface="Times New Roman" panose="02020603050405020304" pitchFamily="18" charset="0"/>
              </a:rPr>
              <a:t>	3</a:t>
            </a:r>
            <a:r>
              <a:rPr lang="kk-KZ" dirty="0">
                <a:latin typeface="Times New Roman" panose="02020603050405020304" pitchFamily="18" charset="0"/>
                <a:ea typeface="Times New Roman" panose="02020603050405020304" pitchFamily="18" charset="0"/>
              </a:rPr>
              <a:t>) инвестиция өтімділігі қамтамасыз етілмесе, ол ауытқиды.</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98268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476518"/>
            <a:ext cx="10394707" cy="4898067"/>
          </a:xfrm>
        </p:spPr>
        <p:txBody>
          <a:bodyPr>
            <a:normAutofit fontScale="92500" lnSpcReduction="10000"/>
          </a:bodyPr>
          <a:lstStyle/>
          <a:p>
            <a:pPr marL="457200" lvl="1" indent="0">
              <a:buNone/>
            </a:pPr>
            <a:r>
              <a:rPr lang="kk-KZ" dirty="0" smtClean="0">
                <a:latin typeface="Times New Roman" panose="02020603050405020304" pitchFamily="18" charset="0"/>
                <a:ea typeface="Times New Roman" panose="02020603050405020304" pitchFamily="18" charset="0"/>
              </a:rPr>
              <a:t>	</a:t>
            </a:r>
            <a:r>
              <a:rPr lang="kk-KZ" b="1" i="1" u="sng" dirty="0" smtClean="0">
                <a:solidFill>
                  <a:srgbClr val="FF0000"/>
                </a:solidFill>
                <a:latin typeface="Times New Roman" panose="02020603050405020304" pitchFamily="18" charset="0"/>
                <a:ea typeface="Times New Roman" panose="02020603050405020304" pitchFamily="18" charset="0"/>
              </a:rPr>
              <a:t>Инвестицияның </a:t>
            </a:r>
            <a:r>
              <a:rPr lang="kk-KZ" b="1" i="1" u="sng" dirty="0">
                <a:solidFill>
                  <a:srgbClr val="FF0000"/>
                </a:solidFill>
                <a:latin typeface="Times New Roman" panose="02020603050405020304" pitchFamily="18" charset="0"/>
                <a:ea typeface="Times New Roman" panose="02020603050405020304" pitchFamily="18" charset="0"/>
              </a:rPr>
              <a:t>экономикалық тиімділігі </a:t>
            </a:r>
            <a:r>
              <a:rPr lang="kk-KZ" dirty="0">
                <a:latin typeface="Times New Roman" panose="02020603050405020304" pitchFamily="18" charset="0"/>
                <a:ea typeface="Times New Roman" panose="02020603050405020304" pitchFamily="18" charset="0"/>
              </a:rPr>
              <a:t>инвестиция көлемі мен оны таратудан алынатын тиімділік нәтижесімен салыстыру барысында өлшенеді. Осындай салыстыру үшін инвестициялау капиталынан қайтарымымен сипатталатын сандық көрсеткіштер жүйесі қолданылады. Инвестицияның тиімділігінің экономикалық бағасының мақсаты мен жырағы келесілерден тұрады: </a:t>
            </a:r>
            <a:endParaRPr lang="kk-KZ" dirty="0" smtClean="0">
              <a:latin typeface="Times New Roman" panose="02020603050405020304" pitchFamily="18" charset="0"/>
              <a:ea typeface="Times New Roman" panose="02020603050405020304" pitchFamily="18" charset="0"/>
            </a:endParaRPr>
          </a:p>
          <a:p>
            <a:pPr marL="457200" lvl="1" indent="0">
              <a:buNone/>
            </a:pPr>
            <a:r>
              <a:rPr lang="kk-KZ" dirty="0">
                <a:latin typeface="Times New Roman" panose="02020603050405020304" pitchFamily="18" charset="0"/>
                <a:ea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rPr>
              <a:t>1</a:t>
            </a:r>
            <a:r>
              <a:rPr lang="kk-KZ" dirty="0">
                <a:latin typeface="Times New Roman" panose="02020603050405020304" pitchFamily="18" charset="0"/>
                <a:ea typeface="Times New Roman" panose="02020603050405020304" pitchFamily="18" charset="0"/>
              </a:rPr>
              <a:t>) </a:t>
            </a:r>
            <a:r>
              <a:rPr lang="kk-KZ" u="sng" dirty="0">
                <a:solidFill>
                  <a:srgbClr val="0000FF"/>
                </a:solidFill>
                <a:latin typeface="Times New Roman" panose="02020603050405020304" pitchFamily="18" charset="0"/>
                <a:ea typeface="Times New Roman" panose="02020603050405020304" pitchFamily="18" charset="0"/>
                <a:hlinkClick r:id="rId2"/>
              </a:rPr>
              <a:t>инвестициялау</a:t>
            </a:r>
            <a:r>
              <a:rPr lang="kk-KZ" dirty="0">
                <a:latin typeface="Times New Roman" panose="02020603050405020304" pitchFamily="18" charset="0"/>
                <a:ea typeface="Times New Roman" panose="02020603050405020304" pitchFamily="18" charset="0"/>
              </a:rPr>
              <a:t> туралы шешімді қабылдауды анықтайтын, инвестициялау жобасының барлық қаржылық салдарын анықтау, талдау және түсіндіру. Бұл сонымен қатар экологиялық жобаларға да қатысты. Жобаның есеп дәлдігінің тиімділігі көбіне бастапқы мәліметтер болжамының дәлдігіне байланысты. </a:t>
            </a:r>
            <a:endParaRPr lang="kk-KZ" dirty="0" smtClean="0">
              <a:latin typeface="Times New Roman" panose="02020603050405020304" pitchFamily="18" charset="0"/>
              <a:ea typeface="Times New Roman" panose="02020603050405020304" pitchFamily="18" charset="0"/>
            </a:endParaRPr>
          </a:p>
          <a:p>
            <a:pPr marL="457200" lvl="1" indent="0">
              <a:buNone/>
            </a:pPr>
            <a:r>
              <a:rPr lang="kk-KZ" dirty="0">
                <a:latin typeface="Times New Roman" panose="02020603050405020304" pitchFamily="18" charset="0"/>
                <a:ea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rPr>
              <a:t>Ақпараттық </a:t>
            </a:r>
            <a:r>
              <a:rPr lang="kk-KZ" dirty="0">
                <a:latin typeface="Times New Roman" panose="02020603050405020304" pitchFamily="18" charset="0"/>
                <a:ea typeface="Times New Roman" panose="02020603050405020304" pitchFamily="18" charset="0"/>
              </a:rPr>
              <a:t>қамтамасыз ету сипаттамасы өзіне жобаның табыс бөлігін, жобаның шығындарын анықтайтын мәліметтер сыртқы факторларды (салық деңгейі, инфляция қарқыны, валюта курсы және т.б.) қосады. Жобаның шығындарын іріленуін инвестициялық және пайдалану үшін деп бөлуге болады.</a:t>
            </a:r>
            <a:endParaRPr lang="ru-RU" dirty="0"/>
          </a:p>
        </p:txBody>
      </p:sp>
    </p:spTree>
    <p:extLst>
      <p:ext uri="{BB962C8B-B14F-4D97-AF65-F5344CB8AC3E}">
        <p14:creationId xmlns:p14="http://schemas.microsoft.com/office/powerpoint/2010/main" val="2675993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3"/>
            <p:extLst>
              <p:ext uri="{D42A27DB-BD31-4B8C-83A1-F6EECF244321}">
                <p14:modId xmlns:p14="http://schemas.microsoft.com/office/powerpoint/2010/main" val="3349806191"/>
              </p:ext>
            </p:extLst>
          </p:nvPr>
        </p:nvGraphicFramePr>
        <p:xfrm>
          <a:off x="1455313" y="1364561"/>
          <a:ext cx="9465971" cy="4989505"/>
        </p:xfrm>
        <a:graphic>
          <a:graphicData uri="http://schemas.openxmlformats.org/drawingml/2006/table">
            <a:tbl>
              <a:tblPr firstRow="1" firstCol="1" bandRow="1" bandCol="1"/>
              <a:tblGrid>
                <a:gridCol w="667175"/>
                <a:gridCol w="6731049"/>
                <a:gridCol w="2067747"/>
              </a:tblGrid>
              <a:tr h="216935">
                <a:tc>
                  <a:txBody>
                    <a:bodyPr/>
                    <a:lstStyle/>
                    <a:p>
                      <a:pPr algn="ctr">
                        <a:lnSpc>
                          <a:spcPct val="107000"/>
                        </a:lnSpc>
                        <a:spcAft>
                          <a:spcPts val="0"/>
                        </a:spcAft>
                      </a:pPr>
                      <a:r>
                        <a:rPr lang="ru-RU" sz="13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300" dirty="0" smtClean="0">
                          <a:effectLst/>
                          <a:latin typeface="Times New Roman" panose="02020603050405020304" pitchFamily="18" charset="0"/>
                          <a:ea typeface="Times New Roman" panose="02020603050405020304" pitchFamily="18" charset="0"/>
                          <a:cs typeface="Times New Roman" panose="02020603050405020304" pitchFamily="18" charset="0"/>
                        </a:rPr>
                        <a:t>Көрсеткіштер</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Уақыт мезгілі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Жалпы сатылым көлемі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Сатылымдағы шығын мен салық</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Таза сатылым көлемі</a:t>
                      </a: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Шикізат және материалдар</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Толымдаушы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Кесімді жалақы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Басқа ауыспалы шығындар</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dirty="0">
                          <a:effectLst/>
                          <a:latin typeface="Times New Roman" panose="02020603050405020304" pitchFamily="18" charset="0"/>
                          <a:ea typeface="Times New Roman" panose="02020603050405020304" pitchFamily="18" charset="0"/>
                          <a:cs typeface="Times New Roman" panose="02020603050405020304" pitchFamily="18" charset="0"/>
                        </a:rPr>
                        <a:t>Ауыспалы шығындар жиынтығы</a:t>
                      </a:r>
                      <a:r>
                        <a:rPr lang="ru-RU" sz="1300" dirty="0">
                          <a:effectLst/>
                          <a:latin typeface="Times New Roman" panose="02020603050405020304" pitchFamily="18" charset="0"/>
                          <a:ea typeface="Times New Roman" panose="02020603050405020304" pitchFamily="18" charset="0"/>
                          <a:cs typeface="Times New Roman" panose="02020603050405020304" pitchFamily="18" charset="0"/>
                        </a:rPr>
                        <a:t> (4+5+6+7)</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Жалпы пайда</a:t>
                      </a: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(3-8)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Кіріс салығы және актив</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Шығындар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dirty="0">
                          <a:effectLst/>
                          <a:latin typeface="Times New Roman" panose="02020603050405020304" pitchFamily="18" charset="0"/>
                          <a:ea typeface="Times New Roman" panose="02020603050405020304" pitchFamily="18" charset="0"/>
                          <a:cs typeface="Times New Roman" panose="02020603050405020304" pitchFamily="18" charset="0"/>
                        </a:rPr>
                        <a:t>Сауда шығындары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Әкімшілік шығындар</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Тұрақты шығындар жиынтығы</a:t>
                      </a: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(11+12+13)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Амортизация</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Кредит бойынша пайыздар</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Калкуляциялық шығын жиынтығы</a:t>
                      </a: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(15+16)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Басқа кірістер</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Басқа шығындар</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Салыққа дейінгі пайда </a:t>
                      </a: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(9-10-14-17-18-19)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Табыс салығы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935">
                <a:tc>
                  <a:txBody>
                    <a:bodyPr/>
                    <a:lstStyle/>
                    <a:p>
                      <a:pPr algn="ctr">
                        <a:lnSpc>
                          <a:spcPct val="107000"/>
                        </a:lnSpc>
                        <a:spcAft>
                          <a:spcPts val="0"/>
                        </a:spcAft>
                      </a:pP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300">
                          <a:effectLst/>
                          <a:latin typeface="Times New Roman" panose="02020603050405020304" pitchFamily="18" charset="0"/>
                          <a:ea typeface="Times New Roman" panose="02020603050405020304" pitchFamily="18" charset="0"/>
                          <a:cs typeface="Times New Roman" panose="02020603050405020304" pitchFamily="18" charset="0"/>
                        </a:rPr>
                        <a:t>Таза пайда</a:t>
                      </a:r>
                      <a:r>
                        <a:rPr lang="ru-RU" sz="1300">
                          <a:effectLst/>
                          <a:latin typeface="Times New Roman" panose="02020603050405020304" pitchFamily="18" charset="0"/>
                          <a:ea typeface="Times New Roman" panose="02020603050405020304" pitchFamily="18" charset="0"/>
                          <a:cs typeface="Times New Roman" panose="02020603050405020304" pitchFamily="18" charset="0"/>
                        </a:rPr>
                        <a:t> (20-21)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3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171" marR="651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553793" y="-15859"/>
            <a:ext cx="10676584"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0" algn="l"/>
              </a:tabLst>
              <a:defRPr>
                <a:solidFill>
                  <a:schemeClr val="tx1"/>
                </a:solidFill>
                <a:latin typeface="Arial" panose="020B0604020202020204" pitchFamily="34" charset="0"/>
              </a:defRPr>
            </a:lvl1pPr>
            <a:lvl2pPr eaLnBrk="0" fontAlgn="base" hangingPunct="0">
              <a:spcBef>
                <a:spcPct val="0"/>
              </a:spcBef>
              <a:spcAft>
                <a:spcPct val="0"/>
              </a:spcAft>
              <a:tabLst>
                <a:tab pos="-2286000" algn="l"/>
              </a:tabLst>
              <a:defRPr>
                <a:solidFill>
                  <a:schemeClr val="tx1"/>
                </a:solidFill>
                <a:latin typeface="Arial" panose="020B0604020202020204" pitchFamily="34" charset="0"/>
              </a:defRPr>
            </a:lvl2pPr>
            <a:lvl3pPr eaLnBrk="0" fontAlgn="base" hangingPunct="0">
              <a:spcBef>
                <a:spcPct val="0"/>
              </a:spcBef>
              <a:spcAft>
                <a:spcPct val="0"/>
              </a:spcAft>
              <a:tabLst>
                <a:tab pos="-2286000" algn="l"/>
              </a:tabLst>
              <a:defRPr>
                <a:solidFill>
                  <a:schemeClr val="tx1"/>
                </a:solidFill>
                <a:latin typeface="Arial" panose="020B0604020202020204" pitchFamily="34" charset="0"/>
              </a:defRPr>
            </a:lvl3pPr>
            <a:lvl4pPr eaLnBrk="0" fontAlgn="base" hangingPunct="0">
              <a:spcBef>
                <a:spcPct val="0"/>
              </a:spcBef>
              <a:spcAft>
                <a:spcPct val="0"/>
              </a:spcAft>
              <a:tabLst>
                <a:tab pos="-2286000" algn="l"/>
              </a:tabLst>
              <a:defRPr>
                <a:solidFill>
                  <a:schemeClr val="tx1"/>
                </a:solidFill>
                <a:latin typeface="Arial" panose="020B0604020202020204" pitchFamily="34" charset="0"/>
              </a:defRPr>
            </a:lvl4pPr>
            <a:lvl5pPr eaLnBrk="0" fontAlgn="base" hangingPunct="0">
              <a:spcBef>
                <a:spcPct val="0"/>
              </a:spcBef>
              <a:spcAft>
                <a:spcPct val="0"/>
              </a:spcAft>
              <a:tabLst>
                <a:tab pos="-2286000" algn="l"/>
              </a:tabLst>
              <a:defRPr>
                <a:solidFill>
                  <a:schemeClr val="tx1"/>
                </a:solidFill>
                <a:latin typeface="Arial" panose="020B0604020202020204" pitchFamily="34" charset="0"/>
              </a:defRPr>
            </a:lvl5pPr>
            <a:lvl6pPr eaLnBrk="0" fontAlgn="base" hangingPunct="0">
              <a:spcBef>
                <a:spcPct val="0"/>
              </a:spcBef>
              <a:spcAft>
                <a:spcPct val="0"/>
              </a:spcAft>
              <a:tabLst>
                <a:tab pos="-2286000" algn="l"/>
              </a:tabLst>
              <a:defRPr>
                <a:solidFill>
                  <a:schemeClr val="tx1"/>
                </a:solidFill>
                <a:latin typeface="Arial" panose="020B0604020202020204" pitchFamily="34" charset="0"/>
              </a:defRPr>
            </a:lvl6pPr>
            <a:lvl7pPr eaLnBrk="0" fontAlgn="base" hangingPunct="0">
              <a:spcBef>
                <a:spcPct val="0"/>
              </a:spcBef>
              <a:spcAft>
                <a:spcPct val="0"/>
              </a:spcAft>
              <a:tabLst>
                <a:tab pos="-2286000" algn="l"/>
              </a:tabLst>
              <a:defRPr>
                <a:solidFill>
                  <a:schemeClr val="tx1"/>
                </a:solidFill>
                <a:latin typeface="Arial" panose="020B0604020202020204" pitchFamily="34" charset="0"/>
              </a:defRPr>
            </a:lvl7pPr>
            <a:lvl8pPr eaLnBrk="0" fontAlgn="base" hangingPunct="0">
              <a:spcBef>
                <a:spcPct val="0"/>
              </a:spcBef>
              <a:spcAft>
                <a:spcPct val="0"/>
              </a:spcAft>
              <a:tabLst>
                <a:tab pos="-2286000" algn="l"/>
              </a:tabLst>
              <a:defRPr>
                <a:solidFill>
                  <a:schemeClr val="tx1"/>
                </a:solidFill>
                <a:latin typeface="Arial" panose="020B0604020202020204" pitchFamily="34" charset="0"/>
              </a:defRPr>
            </a:lvl8pPr>
            <a:lvl9pPr eaLnBrk="0" fontAlgn="base" hangingPunct="0">
              <a:spcBef>
                <a:spcPct val="0"/>
              </a:spcBef>
              <a:spcAft>
                <a:spcPct val="0"/>
              </a:spcAft>
              <a:tabLst>
                <a:tab pos="-2286000" algn="l"/>
              </a:tabLs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tab pos="-2286000" algn="l"/>
              </a:tabLst>
            </a:pPr>
            <a:r>
              <a:rPr kumimoji="0" lang="kk-KZ" altLang="ru-RU"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Инвестициялыққа жобаны дайындау кезеңіндегі шығындар жатады, оған әдетте: мемлекеттік тіркеу бойынша дайындық шығындар мен кәсіпорынның құрылымын құру; бұру бойынша шығындары мен жер телімін игеру; құрылыс аймағын дайындау; құрылыс жұмыстарын жүргізу; жабдықтарды иемдену, дайындау және құрастыру; құралдар мен жабдықтарды дайындау мен өңдеу; патент, бұйымдар алу және т.с.с; </a:t>
            </a:r>
            <a:endParaRPr kumimoji="0" lang="ru-RU" altLang="ru-RU" sz="16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2286000" algn="l"/>
              </a:tabLst>
            </a:pPr>
            <a:r>
              <a:rPr kumimoji="0" lang="kk-KZ" altLang="ru-RU" sz="1600" b="0" i="0" u="sng"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Кіріс-шығын туралы жорамал есебі</a:t>
            </a:r>
            <a:endParaRPr kumimoji="0" lang="ru-RU" altLang="ru-RU" sz="1600" b="0" i="0" u="sng"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tab pos="-2286000" algn="l"/>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4339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95648" y="540913"/>
            <a:ext cx="10394707" cy="5078371"/>
          </a:xfrm>
        </p:spPr>
        <p:txBody>
          <a:bodyPr>
            <a:normAutofit lnSpcReduction="10000"/>
          </a:bodyPr>
          <a:lstStyle/>
          <a:p>
            <a:pPr indent="0" algn="just">
              <a:spcAft>
                <a:spcPts val="0"/>
              </a:spcAft>
              <a:buNone/>
            </a:pPr>
            <a:r>
              <a:rPr lang="kk-KZ" b="1" i="1" u="sng" dirty="0">
                <a:solidFill>
                  <a:srgbClr val="FF0000"/>
                </a:solidFill>
                <a:latin typeface="Times New Roman" panose="02020603050405020304" pitchFamily="18" charset="0"/>
                <a:ea typeface="Times New Roman" panose="02020603050405020304" pitchFamily="18" charset="0"/>
              </a:rPr>
              <a:t>Ақшаның бағасы</a:t>
            </a:r>
            <a:r>
              <a:rPr lang="kk-KZ" dirty="0">
                <a:latin typeface="Times New Roman" panose="02020603050405020304" pitchFamily="18" charset="0"/>
                <a:ea typeface="Times New Roman" panose="02020603050405020304" pitchFamily="18" charset="0"/>
              </a:rPr>
              <a:t> уақытша және осы кезде бар сома болашақтағы осындай сомадан әлдеқайда тиімді. Бұл айырмашылық белгілі бір уақыт аралығындағы салыстырмалы айырмашылықты көрсететін пайыздық ставка ретінде анықталуы мүмкін. Әр түрлі уақыттағы ақша көрсеткіштерін салыстыру, әдетте, олардың мәндерін бастапқы кезеңдегі құнымен салыстырумен жүзеге асады (дисконттау).</a:t>
            </a:r>
            <a:endParaRPr lang="ru-RU" sz="1800" dirty="0">
              <a:latin typeface="Times New Roman" panose="02020603050405020304" pitchFamily="18" charset="0"/>
              <a:ea typeface="Times New Roman" panose="02020603050405020304" pitchFamily="18" charset="0"/>
            </a:endParaRPr>
          </a:p>
          <a:p>
            <a:pPr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smtClean="0">
                <a:solidFill>
                  <a:srgbClr val="FF0000"/>
                </a:solidFill>
                <a:latin typeface="Times New Roman" panose="02020603050405020304" pitchFamily="18" charset="0"/>
                <a:ea typeface="Times New Roman" panose="02020603050405020304" pitchFamily="18" charset="0"/>
              </a:rPr>
              <a:t>Дисконт </a:t>
            </a:r>
            <a:r>
              <a:rPr lang="kk-KZ" dirty="0">
                <a:solidFill>
                  <a:srgbClr val="FF0000"/>
                </a:solidFill>
                <a:latin typeface="Times New Roman" panose="02020603050405020304" pitchFamily="18" charset="0"/>
                <a:ea typeface="Times New Roman" panose="02020603050405020304" pitchFamily="18" charset="0"/>
              </a:rPr>
              <a:t>нормасы </a:t>
            </a:r>
            <a:r>
              <a:rPr lang="kk-KZ" dirty="0">
                <a:latin typeface="Times New Roman" panose="02020603050405020304" pitchFamily="18" charset="0"/>
                <a:ea typeface="Times New Roman" panose="02020603050405020304" pitchFamily="18" charset="0"/>
              </a:rPr>
              <a:t>немесе дисконттау ставкасы – кірістің ең төменгі нормасы, бұдан төменін инвестор өзі үшін салымын тиімсіз санаушы еді. Дисконт нормасы тәуекел үшін капитал және премиялар құнынан шығып анықталады. </a:t>
            </a:r>
            <a:endParaRPr lang="ru-RU" sz="1800" dirty="0">
              <a:latin typeface="Times New Roman" panose="02020603050405020304" pitchFamily="18" charset="0"/>
              <a:ea typeface="Times New Roman" panose="02020603050405020304" pitchFamily="18" charset="0"/>
            </a:endParaRPr>
          </a:p>
          <a:p>
            <a:pPr indent="0" algn="just">
              <a:spcAft>
                <a:spcPts val="0"/>
              </a:spcAft>
              <a:buNone/>
            </a:pPr>
            <a:r>
              <a:rPr lang="kk-KZ" dirty="0" smtClean="0">
                <a:latin typeface="Times New Roman" panose="02020603050405020304" pitchFamily="18" charset="0"/>
                <a:ea typeface="Times New Roman" panose="02020603050405020304" pitchFamily="18" charset="0"/>
              </a:rPr>
              <a:t>	Дисконтты </a:t>
            </a:r>
            <a:r>
              <a:rPr lang="kk-KZ" dirty="0">
                <a:latin typeface="Times New Roman" panose="02020603050405020304" pitchFamily="18" charset="0"/>
                <a:ea typeface="Times New Roman" panose="02020603050405020304" pitchFamily="18" charset="0"/>
              </a:rPr>
              <a:t>анықтаудың тағы бір әдісі капиталдың ортақ құны түсінігіне негізделген. Капитал бағасы – жобада қолданылатын қаржылық қорлардың құны. </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469723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066800" y="863043"/>
            <a:ext cx="10058400" cy="5111872"/>
          </a:xfrm>
          <a:prstGeom prst="rect">
            <a:avLst/>
          </a:prstGeom>
        </p:spPr>
        <p:txBody>
          <a:bodyPr>
            <a:normAutofit fontScale="55000" lnSpcReduction="20000"/>
          </a:bodyPr>
          <a:lstStyle/>
          <a:p>
            <a:pPr marL="0" indent="0">
              <a:buNone/>
            </a:pPr>
            <a:r>
              <a:rPr lang="kk-KZ" sz="2100" dirty="0">
                <a:latin typeface="Times New Roman" panose="02020603050405020304" pitchFamily="18" charset="0"/>
                <a:cs typeface="Times New Roman" panose="02020603050405020304" pitchFamily="18" charset="0"/>
              </a:rPr>
              <a:t>Өтелу мерзімі келесі формула арқылы анықталады:    </a:t>
            </a:r>
            <a:endParaRPr lang="ru-RU" sz="2100" dirty="0">
              <a:latin typeface="Times New Roman" panose="02020603050405020304" pitchFamily="18" charset="0"/>
              <a:cs typeface="Times New Roman" panose="02020603050405020304" pitchFamily="18" charset="0"/>
            </a:endParaRPr>
          </a:p>
          <a:p>
            <a:pPr marL="0" indent="0">
              <a:buNone/>
            </a:pPr>
            <a:endParaRPr lang="ru-RU" sz="2100" dirty="0">
              <a:latin typeface="Times New Roman" panose="02020603050405020304" pitchFamily="18" charset="0"/>
              <a:cs typeface="Times New Roman" panose="02020603050405020304" pitchFamily="18" charset="0"/>
            </a:endParaRPr>
          </a:p>
          <a:p>
            <a:pPr marL="0" indent="0">
              <a:buNone/>
            </a:pPr>
            <a:endParaRPr lang="kk-KZ" sz="2100" dirty="0" smtClean="0">
              <a:latin typeface="Times New Roman" panose="02020603050405020304" pitchFamily="18" charset="0"/>
              <a:cs typeface="Times New Roman" panose="02020603050405020304" pitchFamily="18" charset="0"/>
            </a:endParaRPr>
          </a:p>
          <a:p>
            <a:pPr marL="0" indent="0">
              <a:buNone/>
            </a:pPr>
            <a:r>
              <a:rPr lang="kk-KZ" sz="2100" dirty="0" smtClean="0">
                <a:latin typeface="Times New Roman" panose="02020603050405020304" pitchFamily="18" charset="0"/>
                <a:cs typeface="Times New Roman" panose="02020603050405020304" pitchFamily="18" charset="0"/>
              </a:rPr>
              <a:t>мұнда</a:t>
            </a:r>
            <a:r>
              <a:rPr lang="kk-KZ" sz="2100" dirty="0">
                <a:latin typeface="Times New Roman" panose="02020603050405020304" pitchFamily="18" charset="0"/>
                <a:cs typeface="Times New Roman" panose="02020603050405020304" pitchFamily="18" charset="0"/>
              </a:rPr>
              <a:t>: КҚ1,КҚ2 – сәйкесінше 1 және 2 нұсқалар бойынша күрделі салым жұмсалымы (2 нұсқа салым сыйымдылығы көбірек нұсқа);</a:t>
            </a:r>
            <a:endParaRPr lang="ru-RU" sz="2100" dirty="0">
              <a:latin typeface="Times New Roman" panose="02020603050405020304" pitchFamily="18" charset="0"/>
              <a:cs typeface="Times New Roman" panose="02020603050405020304" pitchFamily="18" charset="0"/>
            </a:endParaRPr>
          </a:p>
          <a:p>
            <a:pPr marL="0" indent="0">
              <a:buNone/>
            </a:pPr>
            <a:r>
              <a:rPr lang="kk-KZ" sz="2100" dirty="0" smtClean="0">
                <a:latin typeface="Times New Roman" panose="02020603050405020304" pitchFamily="18" charset="0"/>
                <a:cs typeface="Times New Roman" panose="02020603050405020304" pitchFamily="18" charset="0"/>
              </a:rPr>
              <a:t>            С1</a:t>
            </a:r>
            <a:r>
              <a:rPr lang="kk-KZ" sz="2100" dirty="0">
                <a:latin typeface="Times New Roman" panose="02020603050405020304" pitchFamily="18" charset="0"/>
                <a:cs typeface="Times New Roman" panose="02020603050405020304" pitchFamily="18" charset="0"/>
              </a:rPr>
              <a:t>, С2 – нұсқаларға сай өнім бірлігінің өзіндік құндары;</a:t>
            </a:r>
            <a:endParaRPr lang="ru-RU" sz="2100" dirty="0">
              <a:latin typeface="Times New Roman" panose="02020603050405020304" pitchFamily="18" charset="0"/>
              <a:cs typeface="Times New Roman" panose="02020603050405020304" pitchFamily="18" charset="0"/>
            </a:endParaRPr>
          </a:p>
          <a:p>
            <a:pPr marL="0" indent="0">
              <a:buNone/>
            </a:pPr>
            <a:r>
              <a:rPr lang="kk-KZ" sz="2100" dirty="0" smtClean="0">
                <a:latin typeface="Times New Roman" panose="02020603050405020304" pitchFamily="18" charset="0"/>
                <a:cs typeface="Times New Roman" panose="02020603050405020304" pitchFamily="18" charset="0"/>
              </a:rPr>
              <a:t>            Qг </a:t>
            </a:r>
            <a:r>
              <a:rPr lang="kk-KZ" sz="2100" dirty="0">
                <a:latin typeface="Times New Roman" panose="02020603050405020304" pitchFamily="18" charset="0"/>
                <a:cs typeface="Times New Roman" panose="02020603050405020304" pitchFamily="18" charset="0"/>
              </a:rPr>
              <a:t>– шығарылатын өнімнің жылдық өндіріс көлемі.</a:t>
            </a:r>
            <a:endParaRPr lang="ru-RU" sz="2100" dirty="0">
              <a:latin typeface="Times New Roman" panose="02020603050405020304" pitchFamily="18" charset="0"/>
              <a:cs typeface="Times New Roman" panose="02020603050405020304" pitchFamily="18" charset="0"/>
            </a:endParaRPr>
          </a:p>
          <a:p>
            <a:pPr marL="0" indent="0">
              <a:buNone/>
            </a:pPr>
            <a:r>
              <a:rPr lang="kk-KZ" sz="2100" dirty="0">
                <a:latin typeface="Times New Roman" panose="02020603050405020304" pitchFamily="18" charset="0"/>
                <a:cs typeface="Times New Roman" panose="02020603050405020304" pitchFamily="18" charset="0"/>
              </a:rPr>
              <a:t>  Тиімділік коэффициенті – қосымша күрделі салымның 1 теңгесіне келетін үнемді сипаттатын көрсеткіш:</a:t>
            </a:r>
            <a:endParaRPr lang="ru-RU" sz="2100" dirty="0">
              <a:latin typeface="Times New Roman" panose="02020603050405020304" pitchFamily="18" charset="0"/>
              <a:cs typeface="Times New Roman" panose="02020603050405020304" pitchFamily="18" charset="0"/>
            </a:endParaRPr>
          </a:p>
          <a:p>
            <a:pPr marL="0" indent="0">
              <a:buNone/>
            </a:pPr>
            <a:r>
              <a:rPr lang="kk-KZ" sz="2100" dirty="0">
                <a:latin typeface="Times New Roman" panose="02020603050405020304" pitchFamily="18" charset="0"/>
                <a:cs typeface="Times New Roman" panose="02020603050405020304" pitchFamily="18" charset="0"/>
              </a:rPr>
              <a:t>	</a:t>
            </a:r>
            <a:endParaRPr lang="kk-KZ" sz="2100" dirty="0" smtClean="0">
              <a:latin typeface="Times New Roman" panose="02020603050405020304" pitchFamily="18" charset="0"/>
              <a:cs typeface="Times New Roman" panose="02020603050405020304" pitchFamily="18" charset="0"/>
            </a:endParaRPr>
          </a:p>
          <a:p>
            <a:pPr marL="0" indent="0">
              <a:buNone/>
            </a:pPr>
            <a:r>
              <a:rPr lang="kk-KZ" sz="2100" dirty="0" smtClean="0">
                <a:latin typeface="Times New Roman" panose="02020603050405020304" pitchFamily="18" charset="0"/>
                <a:cs typeface="Times New Roman" panose="02020603050405020304" pitchFamily="18" charset="0"/>
              </a:rPr>
              <a:t>Салымы </a:t>
            </a:r>
            <a:r>
              <a:rPr lang="kk-KZ" sz="2100" dirty="0">
                <a:latin typeface="Times New Roman" panose="02020603050405020304" pitchFamily="18" charset="0"/>
                <a:cs typeface="Times New Roman" panose="02020603050405020304" pitchFamily="18" charset="0"/>
              </a:rPr>
              <a:t>сыйымдылығы артық нұсқа (КВ2) тиімдірек болып есептеледі, егер келесі шарт орындалса: Е</a:t>
            </a:r>
            <a:r>
              <a:rPr lang="kk-KZ" sz="2100" dirty="0">
                <a:latin typeface="Times New Roman" panose="02020603050405020304" pitchFamily="18" charset="0"/>
                <a:cs typeface="Times New Roman" panose="02020603050405020304" pitchFamily="18" charset="0"/>
                <a:sym typeface="Symbol"/>
              </a:rPr>
              <a:t></a:t>
            </a:r>
            <a:r>
              <a:rPr lang="kk-KZ" sz="2100" dirty="0">
                <a:latin typeface="Times New Roman" panose="02020603050405020304" pitchFamily="18" charset="0"/>
                <a:cs typeface="Times New Roman" panose="02020603050405020304" pitchFamily="18" charset="0"/>
              </a:rPr>
              <a:t>Ен немесе То</a:t>
            </a:r>
            <a:r>
              <a:rPr lang="kk-KZ" sz="2100" dirty="0">
                <a:latin typeface="Times New Roman" panose="02020603050405020304" pitchFamily="18" charset="0"/>
                <a:cs typeface="Times New Roman" panose="02020603050405020304" pitchFamily="18" charset="0"/>
                <a:sym typeface="Symbol"/>
              </a:rPr>
              <a:t></a:t>
            </a:r>
            <a:r>
              <a:rPr lang="kk-KZ" sz="2100" dirty="0">
                <a:latin typeface="Times New Roman" panose="02020603050405020304" pitchFamily="18" charset="0"/>
                <a:cs typeface="Times New Roman" panose="02020603050405020304" pitchFamily="18" charset="0"/>
              </a:rPr>
              <a:t>Тн. Егер шарт орындалмаса үнемдірек нұсқа болып бірінші нұсқа танылады</a:t>
            </a:r>
            <a:r>
              <a:rPr lang="kk-KZ" sz="2100" dirty="0" smtClean="0">
                <a:latin typeface="Times New Roman" panose="02020603050405020304" pitchFamily="18" charset="0"/>
                <a:cs typeface="Times New Roman" panose="02020603050405020304" pitchFamily="18" charset="0"/>
              </a:rPr>
              <a:t>.</a:t>
            </a:r>
          </a:p>
          <a:p>
            <a:r>
              <a:rPr lang="kk-KZ" sz="2300" dirty="0">
                <a:latin typeface="Times New Roman" panose="02020603050405020304" pitchFamily="18" charset="0"/>
                <a:cs typeface="Times New Roman" panose="02020603050405020304" pitchFamily="18" charset="0"/>
              </a:rPr>
              <a:t>Нұсқалар санының көптігінде тиімді нұсқаны келтірілген шығын әдісі бойынша таңдау мақсатты: </a:t>
            </a:r>
            <a:endParaRPr lang="ru-RU" sz="2300" dirty="0">
              <a:latin typeface="Times New Roman" panose="02020603050405020304" pitchFamily="18" charset="0"/>
              <a:cs typeface="Times New Roman" panose="02020603050405020304" pitchFamily="18" charset="0"/>
            </a:endParaRPr>
          </a:p>
          <a:p>
            <a:r>
              <a:rPr lang="kk-KZ" sz="2300" dirty="0">
                <a:latin typeface="Times New Roman" panose="02020603050405020304" pitchFamily="18" charset="0"/>
                <a:cs typeface="Times New Roman" panose="02020603050405020304" pitchFamily="18" charset="0"/>
              </a:rPr>
              <a:t> </a:t>
            </a:r>
            <a:endParaRPr lang="ru-RU" sz="2300" dirty="0">
              <a:latin typeface="Times New Roman" panose="02020603050405020304" pitchFamily="18" charset="0"/>
              <a:cs typeface="Times New Roman" panose="02020603050405020304" pitchFamily="18" charset="0"/>
            </a:endParaRPr>
          </a:p>
          <a:p>
            <a:r>
              <a:rPr lang="kk-KZ" sz="2300" dirty="0">
                <a:latin typeface="Times New Roman" panose="02020603050405020304" pitchFamily="18" charset="0"/>
                <a:cs typeface="Times New Roman" panose="02020603050405020304" pitchFamily="18" charset="0"/>
              </a:rPr>
              <a:t>Зк = Ен КҚ + С1  </a:t>
            </a:r>
            <a:r>
              <a:rPr lang="kk-KZ" sz="2300" dirty="0">
                <a:latin typeface="Times New Roman" panose="02020603050405020304" pitchFamily="18" charset="0"/>
                <a:cs typeface="Times New Roman" panose="02020603050405020304" pitchFamily="18" charset="0"/>
                <a:sym typeface="Symbol"/>
              </a:rPr>
              <a:t></a:t>
            </a:r>
            <a:r>
              <a:rPr lang="kk-KZ" sz="2300" dirty="0">
                <a:latin typeface="Times New Roman" panose="02020603050405020304" pitchFamily="18" charset="0"/>
                <a:cs typeface="Times New Roman" panose="02020603050405020304" pitchFamily="18" charset="0"/>
              </a:rPr>
              <a:t> min                                 </a:t>
            </a:r>
            <a:endParaRPr lang="ru-RU" sz="2300" dirty="0">
              <a:latin typeface="Times New Roman" panose="02020603050405020304" pitchFamily="18" charset="0"/>
              <a:cs typeface="Times New Roman" panose="02020603050405020304" pitchFamily="18" charset="0"/>
            </a:endParaRPr>
          </a:p>
          <a:p>
            <a:r>
              <a:rPr lang="kk-KZ" sz="2300" dirty="0">
                <a:latin typeface="Times New Roman" panose="02020603050405020304" pitchFamily="18" charset="0"/>
                <a:cs typeface="Times New Roman" panose="02020603050405020304" pitchFamily="18" charset="0"/>
              </a:rPr>
              <a:t> </a:t>
            </a:r>
            <a:endParaRPr lang="ru-RU" sz="2300" dirty="0">
              <a:latin typeface="Times New Roman" panose="02020603050405020304" pitchFamily="18" charset="0"/>
              <a:cs typeface="Times New Roman" panose="02020603050405020304" pitchFamily="18" charset="0"/>
            </a:endParaRPr>
          </a:p>
          <a:p>
            <a:r>
              <a:rPr lang="kk-KZ" sz="2300" dirty="0">
                <a:latin typeface="Times New Roman" panose="02020603050405020304" pitchFamily="18" charset="0"/>
                <a:cs typeface="Times New Roman" panose="02020603050405020304" pitchFamily="18" charset="0"/>
              </a:rPr>
              <a:t>Ең үнемді нұсқа болып келтірілген шығыны ең аз нұсқа танылады.</a:t>
            </a:r>
            <a:endParaRPr lang="ru-RU" sz="2300" dirty="0">
              <a:latin typeface="Times New Roman" panose="02020603050405020304" pitchFamily="18" charset="0"/>
              <a:cs typeface="Times New Roman" panose="02020603050405020304" pitchFamily="18" charset="0"/>
            </a:endParaRPr>
          </a:p>
          <a:p>
            <a:endParaRPr lang="ru-RU" sz="2200" dirty="0">
              <a:latin typeface="Times New Roman" panose="02020603050405020304" pitchFamily="18" charset="0"/>
              <a:cs typeface="Times New Roman" panose="02020603050405020304" pitchFamily="18" charset="0"/>
            </a:endParaRPr>
          </a:p>
          <a:p>
            <a:endParaRPr lang="ru-RU"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5462" y="1202499"/>
            <a:ext cx="2342367" cy="638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2786" y="3269293"/>
            <a:ext cx="1334523" cy="313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9742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3216499"/>
          </a:xfrm>
        </p:spPr>
        <p:txBody>
          <a:bodyPr/>
          <a:lstStyle/>
          <a:p>
            <a:r>
              <a:rPr lang="kk-KZ" dirty="0" smtClean="0">
                <a:solidFill>
                  <a:srgbClr val="FF0000"/>
                </a:solidFill>
                <a:latin typeface="Times New Roman" panose="02020603050405020304" pitchFamily="18" charset="0"/>
                <a:cs typeface="Times New Roman" panose="02020603050405020304" pitchFamily="18" charset="0"/>
              </a:rPr>
              <a:t>Тыңдағандарына рахмет</a:t>
            </a:r>
            <a:endParaRPr lang="ru-RU"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823801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Main Event">
      <a:dk1>
        <a:sysClr val="windowText" lastClr="000000"/>
      </a:dk1>
      <a:lt1>
        <a:sysClr val="window" lastClr="FFFFFF"/>
      </a:lt1>
      <a:dk2>
        <a:srgbClr val="424242"/>
      </a:dk2>
      <a:lt2>
        <a:srgbClr val="C8C8C8"/>
      </a:lt2>
      <a:accent1>
        <a:srgbClr val="8FA751"/>
      </a:accent1>
      <a:accent2>
        <a:srgbClr val="629D7D"/>
      </a:accent2>
      <a:accent3>
        <a:srgbClr val="5A7AAB"/>
      </a:accent3>
      <a:accent4>
        <a:srgbClr val="AA618F"/>
      </a:accent4>
      <a:accent5>
        <a:srgbClr val="BA5445"/>
      </a:accent5>
      <a:accent6>
        <a:srgbClr val="C8A547"/>
      </a:accent6>
      <a:hlink>
        <a:srgbClr val="91BF1A"/>
      </a:hlink>
      <a:folHlink>
        <a:srgbClr val="ADBE82"/>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CF823853-53CC-4249-AEDB-2EA9F718B2D2}"/>
    </a:ext>
  </a:extLst>
</a:theme>
</file>

<file path=docProps/app.xml><?xml version="1.0" encoding="utf-8"?>
<Properties xmlns="http://schemas.openxmlformats.org/officeDocument/2006/extended-properties" xmlns:vt="http://schemas.openxmlformats.org/officeDocument/2006/docPropsVTypes">
  <Template>Главное мероприятие</Template>
  <TotalTime>13</TotalTime>
  <Words>312</Words>
  <Application>Microsoft Office PowerPoint</Application>
  <PresentationFormat>Широкоэкранный</PresentationFormat>
  <Paragraphs>101</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Impact</vt:lpstr>
      <vt:lpstr>Symbol</vt:lpstr>
      <vt:lpstr>Times New Roman</vt:lpstr>
      <vt:lpstr>Главное мероприятие</vt:lpstr>
      <vt:lpstr>Дәріс тақырыбы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Тыңдағандарына рахмет</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тақырыбы</dc:title>
  <dc:creator>Пользователь Windows</dc:creator>
  <cp:lastModifiedBy>Пользователь Windows</cp:lastModifiedBy>
  <cp:revision>2</cp:revision>
  <dcterms:created xsi:type="dcterms:W3CDTF">2020-04-25T14:35:16Z</dcterms:created>
  <dcterms:modified xsi:type="dcterms:W3CDTF">2020-04-25T14:48:59Z</dcterms:modified>
</cp:coreProperties>
</file>